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3" r:id="rId8"/>
    <p:sldId id="265" r:id="rId9"/>
    <p:sldId id="261" r:id="rId10"/>
    <p:sldId id="266" r:id="rId11"/>
    <p:sldId id="267" r:id="rId12"/>
    <p:sldId id="268" r:id="rId13"/>
    <p:sldId id="271" r:id="rId14"/>
    <p:sldId id="269" r:id="rId15"/>
    <p:sldId id="272" r:id="rId16"/>
    <p:sldId id="273" r:id="rId17"/>
    <p:sldId id="262" r:id="rId18"/>
    <p:sldId id="27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39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2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0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9171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809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314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286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427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732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61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1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29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79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33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98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16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12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4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80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673A-C2DE-32F5-FABF-A31978D07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918" y="1945117"/>
            <a:ext cx="8808811" cy="2421464"/>
          </a:xfrm>
        </p:spPr>
        <p:txBody>
          <a:bodyPr>
            <a:normAutofit fontScale="90000"/>
          </a:bodyPr>
          <a:lstStyle/>
          <a:p>
            <a:pPr algn="ctr"/>
            <a:r>
              <a:rPr lang="fa-IR" b="1" dirty="0">
                <a:cs typeface="B Nazanin" panose="00000400000000000000" pitchFamily="2" charset="-78"/>
              </a:rPr>
              <a:t>ارائه </a:t>
            </a:r>
            <a:r>
              <a:rPr lang="fa-IR" b="1">
                <a:cs typeface="B Nazanin" panose="00000400000000000000" pitchFamily="2" charset="-78"/>
              </a:rPr>
              <a:t>درخواست پذیرش و استقرار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در مرکز رشدمشترک دانشگاه گلستان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مرحله رشد مقدماتی </a:t>
            </a:r>
            <a:br>
              <a:rPr lang="en-US" b="1" dirty="0"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92A0FB-3569-3950-EB1E-4D048744E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7460" y="4412929"/>
            <a:ext cx="7197726" cy="1405467"/>
          </a:xfrm>
        </p:spPr>
        <p:txBody>
          <a:bodyPr/>
          <a:lstStyle/>
          <a:p>
            <a:pPr algn="ctr"/>
            <a:r>
              <a:rPr lang="fa-IR" dirty="0">
                <a:cs typeface="B Titr" panose="00000700000000000000" pitchFamily="2" charset="-78"/>
              </a:rPr>
              <a:t>نام و نام خانوادگی ارائه دهنده:</a:t>
            </a:r>
            <a:endParaRPr lang="en-US" dirty="0">
              <a:cs typeface="B Titr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DDD654-E735-9C7B-1616-6BE4D316D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265" y="461639"/>
            <a:ext cx="861871" cy="7343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735A37-1A9A-7B82-B4BB-DCA2434C0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2817" y="284086"/>
            <a:ext cx="861871" cy="84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100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7B499EB0-9991-E2F0-B761-AF3B27536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06732" y="792879"/>
            <a:ext cx="10131425" cy="54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defRPr/>
            </a:pPr>
            <a:r>
              <a:rPr lang="fa-I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معرفی رقبای داخلی و خارجی: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00C16-D352-4AA6-D1C5-11A084E4A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altLang="fa-IR" dirty="0">
                <a:cs typeface="B Nazanin" panose="00000400000000000000" pitchFamily="2" charset="-78"/>
              </a:rPr>
              <a:t>سوابق در ایران – فهرست رقبای داخلی و مقایسه محصول/ خدمت با محصولات آنان(</a:t>
            </a:r>
            <a:r>
              <a:rPr lang="fa-IR" dirty="0">
                <a:cs typeface="B Nazanin" panose="00000400000000000000" pitchFamily="2" charset="-78"/>
              </a:rPr>
              <a:t>وجه تمايز و شاخص اصلي نسبت به رقبا)</a:t>
            </a:r>
          </a:p>
          <a:p>
            <a:pPr algn="r" rtl="1"/>
            <a:r>
              <a:rPr lang="fa-IR" altLang="fa-IR" dirty="0">
                <a:cs typeface="B Nazanin" panose="00000400000000000000" pitchFamily="2" charset="-78"/>
              </a:rPr>
              <a:t>مقایسه محصول/خدمت با رقبای خارجی که در بازار ایران حضور دارند(</a:t>
            </a:r>
            <a:r>
              <a:rPr lang="fa-IR" dirty="0">
                <a:cs typeface="B Nazanin" panose="00000400000000000000" pitchFamily="2" charset="-78"/>
              </a:rPr>
              <a:t>وجه تمايز و شاخص اصلي نسبت به رقبا)</a:t>
            </a:r>
            <a:endParaRPr lang="fa-IR" altLang="fa-IR" dirty="0">
              <a:cs typeface="B Nazanin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510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045B4EC2-7654-B99C-C778-8975295D79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51126" y="613335"/>
            <a:ext cx="10364451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مزیت های رقابتی محصول: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6A8E2-F5E2-5881-F429-16D220AAE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17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E7DAE353-5023-8171-7D9D-3055A59F7F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75913" y="507564"/>
            <a:ext cx="10131425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defTabSz="914400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نقاط قوت و فرصت / نقاط ضعف و تهدیدها: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78A4A-E7E9-C3EB-B34A-ABFEA6762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81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6BBB-5FDA-6D32-9743-17EA71FF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latin typeface="Times New Roman"/>
                <a:ea typeface="Times New Roman"/>
                <a:cs typeface="B Titr" panose="00000700000000000000" pitchFamily="2" charset="-78"/>
              </a:rPr>
              <a:t>جدول کل هزینه ها</a:t>
            </a:r>
            <a:endParaRPr lang="en-US" sz="3200" dirty="0">
              <a:cs typeface="B Titr" panose="00000700000000000000" pitchFamily="2" charset="-78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9C28BA-ECEC-C96F-7015-BAEB8878D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801150"/>
              </p:ext>
            </p:extLst>
          </p:nvPr>
        </p:nvGraphicFramePr>
        <p:xfrm>
          <a:off x="3550328" y="2214694"/>
          <a:ext cx="4800600" cy="2480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265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latin typeface="Times New Roman"/>
                          <a:ea typeface="Times New Roman"/>
                          <a:cs typeface="B Nazanin"/>
                        </a:rPr>
                        <a:t>جمع کل (ریال)</a:t>
                      </a:r>
                      <a:endParaRPr lang="en-US" sz="160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latin typeface="Times New Roman"/>
                          <a:ea typeface="Times New Roman"/>
                          <a:cs typeface="B Nazanin"/>
                        </a:rPr>
                        <a:t>شرح هزینه</a:t>
                      </a:r>
                      <a:endParaRPr lang="en-US" sz="160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latin typeface="Times New Roman"/>
                          <a:ea typeface="Times New Roman"/>
                          <a:cs typeface="B Nazanin"/>
                        </a:rPr>
                        <a:t>ردیف</a:t>
                      </a:r>
                      <a:endParaRPr lang="en-US" sz="160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پرسنلی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1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مواد و تجهیزات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2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ساخت و خدمات آزمایشگاهی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3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سایر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4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73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u="non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جمع کل (ریال)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5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63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B743-9753-6E52-01B5-86348B68A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مدل كسب درآمد: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E8588-85C7-18D5-4FF5-341BF15AB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44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2024A-2631-BBF1-41CA-13B07ED6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cap="non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برآورد قیمت تمام شده</a:t>
            </a:r>
            <a:endParaRPr lang="en-US" sz="3200" cap="non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97AAF-59A4-A710-9A69-794E391B6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§"/>
            </a:pPr>
            <a:r>
              <a:rPr lang="fa-IR" b="1" dirty="0">
                <a:solidFill>
                  <a:schemeClr val="accent1">
                    <a:lumMod val="50000"/>
                  </a:schemeClr>
                </a:solidFill>
                <a:cs typeface="B Nazanin" pitchFamily="2" charset="-78"/>
              </a:rPr>
              <a:t>قیمت تمام شده:  </a:t>
            </a:r>
          </a:p>
          <a:p>
            <a:pPr algn="r" rtl="1">
              <a:buFont typeface="Wingdings" pitchFamily="2" charset="2"/>
              <a:buChar char="§"/>
            </a:pPr>
            <a:endParaRPr lang="fa-IR" b="1" dirty="0">
              <a:solidFill>
                <a:schemeClr val="accent1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b="1" dirty="0">
                <a:solidFill>
                  <a:schemeClr val="accent1">
                    <a:lumMod val="50000"/>
                  </a:schemeClr>
                </a:solidFill>
                <a:cs typeface="B Nazanin" pitchFamily="2" charset="-78"/>
              </a:rPr>
              <a:t>قیمت فروش: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726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08256-8BA3-4310-6B5F-2C74BC21F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نقطه بازگشت سرمایه</a:t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>نقطه سر به سر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889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D953146-3B7E-BCC7-ACBB-43F36A342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781" y="192389"/>
            <a:ext cx="10364451" cy="1596177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>
                <a:cs typeface="B Titr" panose="00000700000000000000" pitchFamily="2" charset="-78"/>
              </a:rPr>
              <a:t>فضای کار و امکانات  مورد نیاز :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FC608-2A0A-2FC7-C264-08915DDDC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میتوانید با این بخش را کمک موارد زیر تکمیل کنید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مساحت مورد نیاز اعم دفتر و کارگاه به متر مربع: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برق سه فاز 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آب گرم و سرد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فضای کاشی کاری شده 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فاضلاب ( برای محصولاتی که به مجوز محیط زیست نیاز دارند)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میزان اعتبارات ریالی که تاکنون انجام شده و برآورد اعتبارات مورد نیاز جهت ادامه کار</a:t>
            </a:r>
          </a:p>
          <a:p>
            <a:pPr algn="r" rtl="1">
              <a:buFont typeface="Wingdings" panose="05000000000000000000" pitchFamily="2" charset="2"/>
              <a:buChar char="§"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Titr" panose="00000700000000000000" pitchFamily="2" charset="-78"/>
            </a:endParaRPr>
          </a:p>
          <a:p>
            <a:pPr algn="r" rtl="1"/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4501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9D82C42-A973-532F-0AA4-F6232826A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983" y="547495"/>
            <a:ext cx="10364451" cy="1596177"/>
          </a:xfrm>
        </p:spPr>
        <p:txBody>
          <a:bodyPr>
            <a:normAutofit/>
          </a:bodyPr>
          <a:lstStyle/>
          <a:p>
            <a:pPr algn="r"/>
            <a:r>
              <a:rPr lang="fa-IR" sz="3200" dirty="0">
                <a:cs typeface="B Titr" panose="00000700000000000000" pitchFamily="2" charset="-78"/>
              </a:rPr>
              <a:t>سایر مواردی که توضیح آن را ضروری می دانید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AEBA1-66DF-68CD-046F-E246156CF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26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186172-5750-C4F8-C312-D36D73EC2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118" y="1766086"/>
            <a:ext cx="101314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b="1" dirty="0">
                <a:latin typeface="Gill Sans MT" pitchFamily="34" charset="0"/>
                <a:cs typeface="B Titr" panose="00000700000000000000" pitchFamily="2" charset="-78"/>
              </a:rPr>
              <a:t>معرفی اعضای تیم اصلی:</a:t>
            </a:r>
            <a:endParaRPr lang="en-US" sz="3200" b="1" dirty="0">
              <a:latin typeface="Gill Sans MT" pitchFamily="34" charset="0"/>
              <a:cs typeface="B Titr" panose="00000700000000000000" pitchFamily="2" charset="-78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842682-45C3-05DB-38C9-2182832F5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053537"/>
              </p:ext>
            </p:extLst>
          </p:nvPr>
        </p:nvGraphicFramePr>
        <p:xfrm>
          <a:off x="1350456" y="2426250"/>
          <a:ext cx="9491087" cy="32156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69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7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31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74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734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594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نوع همکاری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سمت در </a:t>
                      </a: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تیم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رشته تحصیلی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میزان تحصیلات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نام و نام خانوادگی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پاره وقت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تمام وقت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11840FAE-2BC2-1207-5574-7A98CACFA654}"/>
              </a:ext>
            </a:extLst>
          </p:cNvPr>
          <p:cNvSpPr/>
          <p:nvPr/>
        </p:nvSpPr>
        <p:spPr>
          <a:xfrm>
            <a:off x="1790163" y="6305557"/>
            <a:ext cx="93655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 rtl="1">
              <a:buFont typeface="Wingdings" panose="05000000000000000000" pitchFamily="2" charset="2"/>
              <a:buChar char="v"/>
            </a:pPr>
            <a:r>
              <a:rPr lang="fa-IR" dirty="0">
                <a:cs typeface="B Koodak" panose="00000700000000000000" pitchFamily="2" charset="-78"/>
              </a:rPr>
              <a:t>زمانی که فرد دارای مشاغل دیگری مانند مدرس، شرکت دیگر، دانشجو و ... دارد تمام وقت ذکر نگردد.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42FD14-438E-E76E-DD12-4BC631CAE2BD}"/>
              </a:ext>
            </a:extLst>
          </p:cNvPr>
          <p:cNvSpPr txBox="1"/>
          <p:nvPr/>
        </p:nvSpPr>
        <p:spPr>
          <a:xfrm>
            <a:off x="4745543" y="61419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3600" dirty="0">
                <a:cs typeface="B Titr" panose="00000700000000000000" pitchFamily="2" charset="-78"/>
              </a:rPr>
              <a:t>نام هسته :</a:t>
            </a:r>
            <a:endParaRPr lang="en-US" sz="36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194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1807EC25-FC74-3203-CBFD-DC13E8CE12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350" y="1248832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عنوان ایده محوری:</a:t>
            </a:r>
          </a:p>
        </p:txBody>
      </p:sp>
    </p:spTree>
    <p:extLst>
      <p:ext uri="{BB962C8B-B14F-4D97-AF65-F5344CB8AC3E}">
        <p14:creationId xmlns:p14="http://schemas.microsoft.com/office/powerpoint/2010/main" val="2899986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DBD86-4B1F-EE13-D631-DF7AA15F3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 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145499-B06D-5FDE-EBCD-38C82A39798E}"/>
              </a:ext>
            </a:extLst>
          </p:cNvPr>
          <p:cNvSpPr/>
          <p:nvPr/>
        </p:nvSpPr>
        <p:spPr>
          <a:xfrm>
            <a:off x="3554570" y="392622"/>
            <a:ext cx="74658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rtl="1">
              <a:spcBef>
                <a:spcPts val="1200"/>
              </a:spcBef>
              <a:spcAft>
                <a:spcPts val="200"/>
              </a:spcAft>
            </a:pPr>
            <a:r>
              <a:rPr lang="fa-IR" sz="3200" b="1" dirty="0">
                <a:cs typeface="B Titr" panose="00000700000000000000" pitchFamily="2" charset="-78"/>
              </a:rPr>
              <a:t>خلاصه</a:t>
            </a:r>
            <a:r>
              <a:rPr lang="ar-SA" sz="3200" b="1" dirty="0">
                <a:cs typeface="B Titr" panose="00000700000000000000" pitchFamily="2" charset="-78"/>
              </a:rPr>
              <a:t> ایده محورى</a:t>
            </a:r>
            <a:r>
              <a:rPr lang="fa-IR" sz="3200" b="1" dirty="0">
                <a:cs typeface="B Titr" panose="00000700000000000000" pitchFamily="2" charset="-78"/>
              </a:rPr>
              <a:t>:</a:t>
            </a:r>
            <a:endParaRPr lang="en-US" sz="3200" b="1" dirty="0">
              <a:cs typeface="B Titr" panose="00000700000000000000" pitchFamily="2" charset="-78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FB8D94AE-765C-B5D6-C600-889D0F7DEC0E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lvl="1" indent="0" algn="r" rtl="1">
              <a:spcBef>
                <a:spcPts val="1200"/>
              </a:spcBef>
              <a:spcAft>
                <a:spcPts val="200"/>
              </a:spcAft>
              <a:buFont typeface="Arial"/>
              <a:buNone/>
            </a:pPr>
            <a:r>
              <a:rPr lang="fa-IR" sz="2000" dirty="0">
                <a:cs typeface="B Nazanin" panose="00000400000000000000" pitchFamily="2" charset="-78"/>
              </a:rPr>
              <a:t>(در این قسمت در خصوص مشکل یا دغدغه شناسایی شده با کمک مستندات مربوطه اعم از آمار و اطلاعات، حجم واردات و صادرات محصول/خدمت در کشور و برآورد میزان صرفه جویی ارزی حاصل از تولید آن و... ارایه شود)</a:t>
            </a:r>
            <a:endParaRPr lang="en-US" sz="2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453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707C9-C613-9443-A51E-7329A1FE0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فناوری و توجیه نوآور بودن ایده: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6B477-7616-6A85-775A-E0A7252B0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Courier New" panose="02070309020205020404" pitchFamily="49" charset="0"/>
              <a:buChar char="o"/>
            </a:pPr>
            <a:r>
              <a:rPr lang="fa-IR" sz="1800" dirty="0">
                <a:cs typeface="B Nazanin" panose="00000400000000000000" pitchFamily="2" charset="-78"/>
              </a:rPr>
              <a:t>در این بخش با کمک </a:t>
            </a:r>
            <a:r>
              <a:rPr lang="fa-IR" altLang="fa-IR" sz="1800" dirty="0">
                <a:cs typeface="B Nazanin" panose="00000400000000000000" pitchFamily="2" charset="-78"/>
              </a:rPr>
              <a:t>سطح تکنولوژی، توضیح جنبه های نوآورانه ، سطح نوظهوری ایده در کشور تکمیل شود</a:t>
            </a:r>
          </a:p>
          <a:p>
            <a:endParaRPr lang="en-US" sz="18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564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A36746A-117E-EF4F-C64E-6B8FF7C9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ويژگي هاي محصول/ خدمت:</a:t>
            </a:r>
            <a:r>
              <a:rPr lang="fa-IR" sz="3200" dirty="0">
                <a:latin typeface="IranNastaliq" pitchFamily="18" charset="0"/>
                <a:cs typeface="B Nazanin" pitchFamily="2" charset="-78"/>
              </a:rPr>
              <a:t>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5D96-F2B3-6695-501C-080A08E8D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Courier New" panose="02070309020205020404" pitchFamily="49" charset="0"/>
              <a:buChar char="o"/>
            </a:pPr>
            <a:r>
              <a:rPr lang="fa-IR" sz="2800" dirty="0">
                <a:latin typeface="IranNastaliq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cs typeface="B Nazanin" panose="00000400000000000000" pitchFamily="2" charset="-78"/>
              </a:rPr>
              <a:t>مشخصات فنی :</a:t>
            </a:r>
          </a:p>
          <a:p>
            <a:pPr algn="r" rtl="1">
              <a:buFont typeface="Courier New" panose="02070309020205020404" pitchFamily="49" charset="0"/>
              <a:buChar char="o"/>
            </a:pPr>
            <a:endParaRPr lang="fa-IR" b="1" dirty="0">
              <a:cs typeface="B Nazanin" panose="00000400000000000000" pitchFamily="2" charset="-78"/>
            </a:endParaRP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fa-IR" b="1" dirty="0">
                <a:cs typeface="B Nazanin" panose="00000400000000000000" pitchFamily="2" charset="-78"/>
              </a:rPr>
              <a:t>تصویر محصول در صورت وجود نمونه: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66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E0B3A9-23B0-14BC-680B-883CB64121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3573" y="512370"/>
            <a:ext cx="10364451" cy="54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b="1" dirty="0">
                <a:cs typeface="B Titr" panose="00000700000000000000" pitchFamily="2" charset="-78"/>
              </a:rPr>
              <a:t>برنامه زمانبندی اجرای طرح:</a:t>
            </a:r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7D94098D-925A-3513-97EC-568209E4C2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3027830"/>
              </p:ext>
            </p:extLst>
          </p:nvPr>
        </p:nvGraphicFramePr>
        <p:xfrm>
          <a:off x="952500" y="1328491"/>
          <a:ext cx="10287000" cy="36081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3239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0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714"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عنوان مراحل اجرایی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شرح هر مرحله از طرح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زمان­بندی انجام مرحله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/>
                      <a:r>
                        <a:rPr lang="fa-I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درصد انجام شده</a:t>
                      </a: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</a:t>
                      </a: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478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شروع 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پایان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گام</a:t>
                      </a:r>
                      <a:r>
                        <a:rPr lang="fa-IR" sz="2000" baseline="0" dirty="0">
                          <a:effectLst/>
                          <a:cs typeface="B Nazanin" panose="00000400000000000000" pitchFamily="2" charset="-78"/>
                        </a:rPr>
                        <a:t> اول:.... </a:t>
                      </a: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اقدام یک: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اقدام دو: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baseline="0" dirty="0">
                          <a:effectLst/>
                          <a:cs typeface="B Nazanin" panose="00000400000000000000" pitchFamily="2" charset="-78"/>
                        </a:rPr>
                        <a:t>گام دوم: .....</a:t>
                      </a:r>
                      <a:endParaRPr lang="en-US" sz="20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dirty="0">
                          <a:effectLst/>
                          <a:cs typeface="B Nazanin" panose="00000400000000000000" pitchFamily="2" charset="-78"/>
                        </a:rPr>
                        <a:t>اقدام یک: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076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dirty="0">
                          <a:effectLst/>
                          <a:cs typeface="B Nazanin" panose="00000400000000000000" pitchFamily="2" charset="-78"/>
                        </a:rPr>
                        <a:t>اقدام دو: 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390">
                <a:tc gridSpan="5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800" b="1" dirty="0">
                          <a:effectLst/>
                          <a:cs typeface="B Nazanin" panose="00000400000000000000" pitchFamily="2" charset="-78"/>
                        </a:rPr>
                        <a:t>مدت زمان مورد نیاز برای راه‌اندازی طرح:       ..................ماه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905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24FC266F-45AB-2B50-9F2E-A0BC2AA58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9078" y="614097"/>
            <a:ext cx="10131425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بررسی و معرفی بازار هدف:</a:t>
            </a:r>
            <a:endParaRPr lang="fa-IR" sz="20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4BFB0-DA6F-8C84-FB7E-757020149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E69-227D-C3B1-5535-8826C2B45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تشریح بازار و توجیه اقتصادی ایده محوری:</a:t>
            </a:r>
            <a:b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</a:b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B8CC6-3031-9427-4795-5A2E5A4B7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با کمک موارد زیر میتوانید این بخش را تکمیل کنید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ar-SA" dirty="0">
                <a:cs typeface="B Nazanin" panose="00000400000000000000" pitchFamily="2" charset="-78"/>
              </a:rPr>
              <a:t>مشتریان طرح</a:t>
            </a:r>
            <a:endParaRPr lang="fa-IR" dirty="0">
              <a:cs typeface="B Nazanin" panose="00000400000000000000" pitchFamily="2" charset="-78"/>
            </a:endParaRP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بررسی بازار-</a:t>
            </a:r>
            <a:r>
              <a:rPr lang="ar-SA" dirty="0">
                <a:cs typeface="B Nazanin" panose="00000400000000000000" pitchFamily="2" charset="-78"/>
              </a:rPr>
              <a:t>دسته‌بندى بازار، حجم بازار</a:t>
            </a:r>
            <a:r>
              <a:rPr lang="fa-IR" dirty="0">
                <a:cs typeface="B Nazanin" panose="00000400000000000000" pitchFamily="2" charset="-78"/>
              </a:rPr>
              <a:t>، </a:t>
            </a:r>
            <a:r>
              <a:rPr lang="ar-SA" dirty="0">
                <a:cs typeface="B Nazanin" panose="00000400000000000000" pitchFamily="2" charset="-78"/>
              </a:rPr>
              <a:t>مقایسه قیمت، مزیت رقابتى</a:t>
            </a:r>
            <a:endParaRPr lang="fa-IR" dirty="0">
              <a:cs typeface="B Nazanin" panose="00000400000000000000" pitchFamily="2" charset="-78"/>
            </a:endParaRP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استراتژي و برنامه‌های شرکت در خصوص بازاريابي محصول/خدمت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altLang="fa-IR" dirty="0">
                <a:cs typeface="B Nazanin" panose="00000400000000000000" pitchFamily="2" charset="-78"/>
              </a:rPr>
              <a:t>در صورت نوظهوری محصولات یا خدمات درکشور علت عدم تولید این محصول در کشور یا عدم ورود به کشور تاکنون توضیح داده شود.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فرصت هاي فروش (حال و آینده)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 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269571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33</TotalTime>
  <Words>548</Words>
  <Application>Microsoft Office PowerPoint</Application>
  <PresentationFormat>Widescreen</PresentationFormat>
  <Paragraphs>128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B Koodak</vt:lpstr>
      <vt:lpstr>B Nazanin</vt:lpstr>
      <vt:lpstr>B Titr</vt:lpstr>
      <vt:lpstr>Calibri</vt:lpstr>
      <vt:lpstr>Courier New</vt:lpstr>
      <vt:lpstr>Gill Sans MT</vt:lpstr>
      <vt:lpstr>IranNastaliq</vt:lpstr>
      <vt:lpstr>Times New Roman</vt:lpstr>
      <vt:lpstr>Tw Cen MT</vt:lpstr>
      <vt:lpstr>Wingdings</vt:lpstr>
      <vt:lpstr>Droplet</vt:lpstr>
      <vt:lpstr>ارائه درخواست پذیرش و استقرار  در مرکز رشدمشترک دانشگاه گلستان  مرحله رشد مقدماتی  </vt:lpstr>
      <vt:lpstr>معرفی اعضای تیم اصلی:</vt:lpstr>
      <vt:lpstr>عنوان ایده محوری:</vt:lpstr>
      <vt:lpstr> </vt:lpstr>
      <vt:lpstr>فناوری و توجیه نوآور بودن ایده:</vt:lpstr>
      <vt:lpstr>ويژگي هاي محصول/ خدمت: </vt:lpstr>
      <vt:lpstr>برنامه زمانبندی اجرای طرح:</vt:lpstr>
      <vt:lpstr>بررسی و معرفی بازار هدف:</vt:lpstr>
      <vt:lpstr>تشریح بازار و توجیه اقتصادی ایده محوری: </vt:lpstr>
      <vt:lpstr>معرفی رقبای داخلی و خارجی:</vt:lpstr>
      <vt:lpstr>مزیت های رقابتی محصول:</vt:lpstr>
      <vt:lpstr>نقاط قوت و فرصت / نقاط ضعف و تهدیدها:</vt:lpstr>
      <vt:lpstr>جدول کل هزینه ها</vt:lpstr>
      <vt:lpstr>مدل كسب درآمد:</vt:lpstr>
      <vt:lpstr>برآورد قیمت تمام شده</vt:lpstr>
      <vt:lpstr>نقطه بازگشت سرمایه نقطه سر به سر</vt:lpstr>
      <vt:lpstr>فضای کار و امکانات  مورد نیاز :</vt:lpstr>
      <vt:lpstr>سایر مواردی که توضیح آن را ضروری می دانید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ROSHD-PC1</dc:creator>
  <cp:lastModifiedBy>ROSHD-PC1</cp:lastModifiedBy>
  <cp:revision>4</cp:revision>
  <dcterms:created xsi:type="dcterms:W3CDTF">2025-09-28T08:53:01Z</dcterms:created>
  <dcterms:modified xsi:type="dcterms:W3CDTF">2025-10-12T04:54:48Z</dcterms:modified>
</cp:coreProperties>
</file>